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D8C96D-F5E0-4D70-843A-6F1C25E29875}" type="datetimeFigureOut">
              <a:rPr lang="en-CA" smtClean="0"/>
              <a:t>17/10/2012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677311-AC78-4B96-AE52-9FD7A3F4F7BA}"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8059AB5-946C-4A32-B840-8F07E8C06C7C}" type="datetimeFigureOut">
              <a:rPr lang="en-CA" smtClean="0"/>
              <a:t>17/10/2012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524133-4D43-439D-B4FA-68C8A41FC70D}"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8059AB5-946C-4A32-B840-8F07E8C06C7C}" type="datetimeFigureOut">
              <a:rPr lang="en-CA" smtClean="0"/>
              <a:t>17/10/2012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524133-4D43-439D-B4FA-68C8A41FC70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8059AB5-946C-4A32-B840-8F07E8C06C7C}" type="datetimeFigureOut">
              <a:rPr lang="en-CA" smtClean="0"/>
              <a:t>17/10/2012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524133-4D43-439D-B4FA-68C8A41FC70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8059AB5-946C-4A32-B840-8F07E8C06C7C}" type="datetimeFigureOut">
              <a:rPr lang="en-CA" smtClean="0"/>
              <a:t>17/10/2012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524133-4D43-439D-B4FA-68C8A41FC70D}"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059AB5-946C-4A32-B840-8F07E8C06C7C}" type="datetimeFigureOut">
              <a:rPr lang="en-CA" smtClean="0"/>
              <a:t>17/10/2012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524133-4D43-439D-B4FA-68C8A41FC70D}"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8059AB5-946C-4A32-B840-8F07E8C06C7C}" type="datetimeFigureOut">
              <a:rPr lang="en-CA" smtClean="0"/>
              <a:t>17/10/2012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524133-4D43-439D-B4FA-68C8A41FC70D}"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8059AB5-946C-4A32-B840-8F07E8C06C7C}" type="datetimeFigureOut">
              <a:rPr lang="en-CA" smtClean="0"/>
              <a:t>17/10/2012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1524133-4D43-439D-B4FA-68C8A41FC70D}"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8059AB5-946C-4A32-B840-8F07E8C06C7C}" type="datetimeFigureOut">
              <a:rPr lang="en-CA" smtClean="0"/>
              <a:t>17/10/2012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1524133-4D43-439D-B4FA-68C8A41FC70D}"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59AB5-946C-4A32-B840-8F07E8C06C7C}" type="datetimeFigureOut">
              <a:rPr lang="en-CA" smtClean="0"/>
              <a:t>17/10/2012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1524133-4D43-439D-B4FA-68C8A41FC70D}"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59AB5-946C-4A32-B840-8F07E8C06C7C}" type="datetimeFigureOut">
              <a:rPr lang="en-CA" smtClean="0"/>
              <a:t>17/10/2012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524133-4D43-439D-B4FA-68C8A41FC70D}"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59AB5-946C-4A32-B840-8F07E8C06C7C}" type="datetimeFigureOut">
              <a:rPr lang="en-CA" smtClean="0"/>
              <a:t>17/10/2012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524133-4D43-439D-B4FA-68C8A41FC70D}"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59AB5-946C-4A32-B840-8F07E8C06C7C}" type="datetimeFigureOut">
              <a:rPr lang="en-CA" smtClean="0"/>
              <a:t>17/10/2012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24133-4D43-439D-B4FA-68C8A41FC70D}"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reproduction-gallery.com/oil_painting_reproduction_gallery/Henri-De-Toulouse-lautrec-La-Goulue-Arriving-at-the-Moulin-Rouge-with-Two-Woman-1892-large-1176420084.jpg" TargetMode="Externa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hyperlink" Target="//upload.wikimedia.org/wikipedia/en/2/2e/%27Stormtroops_Advancing_Under_Gas%27%2C_etching_and_aquatint_by_Otto_Dix%2C_1924.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24744"/>
            <a:ext cx="7772400" cy="1470025"/>
          </a:xfrm>
        </p:spPr>
        <p:txBody>
          <a:bodyPr>
            <a:normAutofit/>
          </a:bodyPr>
          <a:lstStyle/>
          <a:p>
            <a:r>
              <a:rPr lang="en-US" sz="7200" dirty="0" smtClean="0">
                <a:latin typeface="Aharoni" pitchFamily="2" charset="-79"/>
                <a:cs typeface="Aharoni" pitchFamily="2" charset="-79"/>
              </a:rPr>
              <a:t>EXPRESSIONISM</a:t>
            </a:r>
            <a:endParaRPr lang="en-CA" sz="7200" dirty="0">
              <a:latin typeface="Aharoni" pitchFamily="2" charset="-79"/>
              <a:cs typeface="Aharoni" pitchFamily="2" charset="-79"/>
            </a:endParaRPr>
          </a:p>
        </p:txBody>
      </p:sp>
      <p:sp>
        <p:nvSpPr>
          <p:cNvPr id="4" name="TextBox 3"/>
          <p:cNvSpPr txBox="1"/>
          <p:nvPr/>
        </p:nvSpPr>
        <p:spPr>
          <a:xfrm>
            <a:off x="251520" y="2924944"/>
            <a:ext cx="8676456" cy="2893100"/>
          </a:xfrm>
          <a:prstGeom prst="rect">
            <a:avLst/>
          </a:prstGeom>
          <a:noFill/>
        </p:spPr>
        <p:txBody>
          <a:bodyPr wrap="square" rtlCol="0">
            <a:spAutoFit/>
          </a:bodyPr>
          <a:lstStyle/>
          <a:p>
            <a:r>
              <a:rPr lang="en-CA" sz="2400" dirty="0"/>
              <a:t>The art of </a:t>
            </a:r>
            <a:r>
              <a:rPr lang="en-CA" sz="2400" dirty="0" smtClean="0"/>
              <a:t>German Expressionism </a:t>
            </a:r>
            <a:r>
              <a:rPr lang="en-CA" sz="2400" dirty="0"/>
              <a:t>evolved as a result of militarism, economic depression, rampant inflation</a:t>
            </a:r>
            <a:r>
              <a:rPr lang="en-CA" sz="2400" dirty="0" smtClean="0"/>
              <a:t>, dictatorship</a:t>
            </a:r>
            <a:r>
              <a:rPr lang="en-CA" sz="2400" dirty="0"/>
              <a:t>, and the climactic horror </a:t>
            </a:r>
            <a:r>
              <a:rPr lang="en-CA" sz="2400" dirty="0" smtClean="0"/>
              <a:t>of World War 1 and the Nazi </a:t>
            </a:r>
            <a:r>
              <a:rPr lang="en-CA" sz="2400" dirty="0"/>
              <a:t>era. Artists produced images based </a:t>
            </a:r>
            <a:r>
              <a:rPr lang="en-CA" sz="2400" dirty="0" smtClean="0"/>
              <a:t>on emotion</a:t>
            </a:r>
            <a:r>
              <a:rPr lang="en-CA" sz="2400" dirty="0"/>
              <a:t>, with messages that delivered statements about the human condition</a:t>
            </a:r>
            <a:r>
              <a:rPr lang="en-CA" sz="2400" dirty="0" smtClean="0"/>
              <a:t>. Expressionism </a:t>
            </a:r>
            <a:r>
              <a:rPr lang="en-CA" sz="2400" dirty="0"/>
              <a:t>was often shocking and rugged. It was designed to disturb the viewer </a:t>
            </a:r>
            <a:r>
              <a:rPr lang="en-CA" sz="2400" dirty="0" smtClean="0"/>
              <a:t>to “</a:t>
            </a:r>
            <a:r>
              <a:rPr lang="en-CA" sz="2400" dirty="0"/>
              <a:t>react” and think about the message</a:t>
            </a:r>
            <a:r>
              <a:rPr lang="en-CA" sz="2400" dirty="0" smtClean="0"/>
              <a:t>.</a:t>
            </a:r>
          </a:p>
          <a:p>
            <a:r>
              <a:rPr lang="en-CA" sz="1400" dirty="0" smtClean="0"/>
              <a:t>http://www.sde.idaho.gov/InternationalEducation/docs/Germany/ArtLessonGermany.pdf</a:t>
            </a:r>
            <a:endParaRPr lang="en-CA"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92696"/>
            <a:ext cx="6174432" cy="6924973"/>
          </a:xfrm>
          <a:prstGeom prst="rect">
            <a:avLst/>
          </a:prstGeom>
        </p:spPr>
        <p:txBody>
          <a:bodyPr wrap="square">
            <a:spAutoFit/>
          </a:bodyPr>
          <a:lstStyle/>
          <a:p>
            <a:r>
              <a:rPr lang="en-CA" sz="2400" u="sng" dirty="0" smtClean="0"/>
              <a:t>German Expressionists include:</a:t>
            </a:r>
          </a:p>
          <a:p>
            <a:r>
              <a:rPr lang="en-CA" sz="2400" dirty="0" smtClean="0"/>
              <a:t>Max </a:t>
            </a:r>
            <a:r>
              <a:rPr lang="en-CA" sz="2400" dirty="0"/>
              <a:t>Beckmann, </a:t>
            </a:r>
            <a:endParaRPr lang="en-CA" sz="2400" dirty="0" smtClean="0"/>
          </a:p>
          <a:p>
            <a:r>
              <a:rPr lang="en-CA" sz="2400" dirty="0" smtClean="0"/>
              <a:t>Otto </a:t>
            </a:r>
            <a:r>
              <a:rPr lang="en-CA" sz="2400" dirty="0"/>
              <a:t>Dix, </a:t>
            </a:r>
            <a:endParaRPr lang="en-CA" sz="2400" dirty="0" smtClean="0"/>
          </a:p>
          <a:p>
            <a:r>
              <a:rPr lang="en-CA" sz="2400" dirty="0" smtClean="0"/>
              <a:t>Lionel </a:t>
            </a:r>
            <a:r>
              <a:rPr lang="en-CA" sz="2400" dirty="0"/>
              <a:t>Feininger, </a:t>
            </a:r>
            <a:endParaRPr lang="en-CA" sz="2400" dirty="0" smtClean="0"/>
          </a:p>
          <a:p>
            <a:r>
              <a:rPr lang="en-CA" sz="2400" dirty="0" smtClean="0"/>
              <a:t>George </a:t>
            </a:r>
            <a:r>
              <a:rPr lang="en-CA" sz="2400" dirty="0"/>
              <a:t>Grosz, </a:t>
            </a:r>
            <a:endParaRPr lang="en-CA" sz="2400" dirty="0" smtClean="0"/>
          </a:p>
          <a:p>
            <a:r>
              <a:rPr lang="en-CA" sz="2400" dirty="0" smtClean="0"/>
              <a:t>Ernst </a:t>
            </a:r>
            <a:r>
              <a:rPr lang="en-CA" sz="2400" dirty="0"/>
              <a:t>Ludwig Kirchner, </a:t>
            </a:r>
            <a:endParaRPr lang="en-CA" sz="2400" dirty="0" smtClean="0"/>
          </a:p>
          <a:p>
            <a:r>
              <a:rPr lang="en-CA" sz="2400" dirty="0" smtClean="0"/>
              <a:t>August </a:t>
            </a:r>
            <a:r>
              <a:rPr lang="en-CA" sz="2400" dirty="0"/>
              <a:t>Macke, </a:t>
            </a:r>
            <a:endParaRPr lang="en-CA" sz="2400" dirty="0" smtClean="0"/>
          </a:p>
          <a:p>
            <a:r>
              <a:rPr lang="en-CA" sz="2400" dirty="0" smtClean="0"/>
              <a:t>Emil </a:t>
            </a:r>
            <a:r>
              <a:rPr lang="en-CA" sz="2400" dirty="0" err="1"/>
              <a:t>Nolde</a:t>
            </a:r>
            <a:r>
              <a:rPr lang="en-CA" sz="2400" dirty="0"/>
              <a:t>, </a:t>
            </a:r>
            <a:endParaRPr lang="en-CA" sz="2400" dirty="0" smtClean="0"/>
          </a:p>
          <a:p>
            <a:r>
              <a:rPr lang="en-CA" sz="2400" dirty="0" smtClean="0"/>
              <a:t>Max </a:t>
            </a:r>
            <a:r>
              <a:rPr lang="en-CA" sz="2400" dirty="0" err="1" smtClean="0"/>
              <a:t>Pechstein</a:t>
            </a:r>
            <a:r>
              <a:rPr lang="en-CA" sz="2400" dirty="0" smtClean="0"/>
              <a:t>,</a:t>
            </a:r>
          </a:p>
          <a:p>
            <a:r>
              <a:rPr lang="en-CA" sz="2400" dirty="0" smtClean="0"/>
              <a:t>Oskar Kokoschka (Austrian), </a:t>
            </a:r>
          </a:p>
          <a:p>
            <a:r>
              <a:rPr lang="en-CA" sz="2400" dirty="0" smtClean="0"/>
              <a:t>Alfred </a:t>
            </a:r>
            <a:r>
              <a:rPr lang="en-CA" sz="2400" dirty="0" err="1" smtClean="0"/>
              <a:t>Kubin</a:t>
            </a:r>
            <a:r>
              <a:rPr lang="en-CA" sz="2400" dirty="0" smtClean="0"/>
              <a:t> (Czech) ,</a:t>
            </a:r>
          </a:p>
          <a:p>
            <a:r>
              <a:rPr lang="en-CA" sz="2400" dirty="0" err="1" smtClean="0"/>
              <a:t>Edvard</a:t>
            </a:r>
            <a:r>
              <a:rPr lang="en-CA" sz="2400" dirty="0" smtClean="0"/>
              <a:t>  Munch (Norwegian),</a:t>
            </a:r>
          </a:p>
          <a:p>
            <a:r>
              <a:rPr lang="en-US" sz="2400" dirty="0" smtClean="0"/>
              <a:t>Gabriele </a:t>
            </a:r>
            <a:r>
              <a:rPr lang="en-US" sz="2400" dirty="0" err="1" smtClean="0"/>
              <a:t>Münter</a:t>
            </a:r>
            <a:r>
              <a:rPr lang="en-US" sz="2400" dirty="0" smtClean="0"/>
              <a:t>,</a:t>
            </a:r>
          </a:p>
          <a:p>
            <a:r>
              <a:rPr lang="en-US" sz="2400" dirty="0" err="1" smtClean="0"/>
              <a:t>Alexej</a:t>
            </a:r>
            <a:r>
              <a:rPr lang="en-US" sz="2400" dirty="0" smtClean="0"/>
              <a:t> </a:t>
            </a:r>
            <a:r>
              <a:rPr lang="en-US" sz="2400" dirty="0" err="1" smtClean="0"/>
              <a:t>Jawlensky</a:t>
            </a:r>
            <a:endParaRPr lang="en-US" sz="2400" dirty="0" smtClean="0"/>
          </a:p>
          <a:p>
            <a:endParaRPr lang="en-CA" sz="2400" dirty="0" smtClean="0"/>
          </a:p>
          <a:p>
            <a:endParaRPr lang="en-CA" sz="2400" dirty="0" smtClean="0"/>
          </a:p>
          <a:p>
            <a:r>
              <a:rPr lang="en-CA" sz="2400" dirty="0"/>
              <a:t/>
            </a:r>
            <a:br>
              <a:rPr lang="en-CA" sz="2400" dirty="0"/>
            </a:br>
            <a:r>
              <a:rPr lang="en-CA" b="1" dirty="0"/>
              <a:t/>
            </a:r>
            <a:br>
              <a:rPr lang="en-CA" b="1" dirty="0"/>
            </a:br>
            <a:endParaRPr lang="en-CA" dirty="0"/>
          </a:p>
        </p:txBody>
      </p:sp>
      <p:pic>
        <p:nvPicPr>
          <p:cNvPr id="22530" name="Picture 2" descr="Emil Nolde. &lt;i&gt;Young Couple.&lt;/i&gt; 1913. Lithograph, comp.: 241/2 x 1913/16&quot; (62.2 x 50.3 cm).  Publisher: unpublished. Printer: Westphalen, Flensburg, Germany. Edition: 112 in 68 color variations. The Museum of Modern Art. Purchase. © Nolde Stiftung, Seebüll, Germany"/>
          <p:cNvPicPr>
            <a:picLocks noChangeAspect="1" noChangeArrowheads="1"/>
          </p:cNvPicPr>
          <p:nvPr/>
        </p:nvPicPr>
        <p:blipFill>
          <a:blip r:embed="rId2" cstate="print"/>
          <a:srcRect/>
          <a:stretch>
            <a:fillRect/>
          </a:stretch>
        </p:blipFill>
        <p:spPr bwMode="auto">
          <a:xfrm>
            <a:off x="4716016" y="548680"/>
            <a:ext cx="4057135" cy="4896544"/>
          </a:xfrm>
          <a:prstGeom prst="rect">
            <a:avLst/>
          </a:prstGeom>
          <a:noFill/>
        </p:spPr>
      </p:pic>
      <p:sp>
        <p:nvSpPr>
          <p:cNvPr id="4" name="TextBox 3"/>
          <p:cNvSpPr txBox="1"/>
          <p:nvPr/>
        </p:nvSpPr>
        <p:spPr>
          <a:xfrm>
            <a:off x="4860032" y="5661248"/>
            <a:ext cx="3672408" cy="369332"/>
          </a:xfrm>
          <a:prstGeom prst="rect">
            <a:avLst/>
          </a:prstGeom>
          <a:noFill/>
        </p:spPr>
        <p:txBody>
          <a:bodyPr wrap="square" rtlCol="0">
            <a:spAutoFit/>
          </a:bodyPr>
          <a:lstStyle/>
          <a:p>
            <a:r>
              <a:rPr lang="en-US" dirty="0" smtClean="0"/>
              <a:t>Emil </a:t>
            </a:r>
            <a:r>
              <a:rPr lang="en-US" dirty="0" err="1" smtClean="0"/>
              <a:t>Nolde</a:t>
            </a:r>
            <a:r>
              <a:rPr lang="en-US" dirty="0" smtClean="0"/>
              <a:t>, </a:t>
            </a:r>
            <a:r>
              <a:rPr lang="en-US" i="1" dirty="0" smtClean="0"/>
              <a:t>Young Couple</a:t>
            </a:r>
            <a:r>
              <a:rPr lang="en-US" dirty="0" smtClean="0"/>
              <a:t>, 1913</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748464" cy="8063746"/>
          </a:xfrm>
          <a:prstGeom prst="rect">
            <a:avLst/>
          </a:prstGeom>
          <a:noFill/>
        </p:spPr>
        <p:txBody>
          <a:bodyPr wrap="square" rtlCol="0">
            <a:spAutoFit/>
          </a:bodyPr>
          <a:lstStyle/>
          <a:p>
            <a:r>
              <a:rPr lang="en-US" sz="2600" u="sng" dirty="0" smtClean="0"/>
              <a:t>TASK:</a:t>
            </a:r>
          </a:p>
          <a:p>
            <a:r>
              <a:rPr lang="en-US" sz="2600" dirty="0" smtClean="0">
                <a:solidFill>
                  <a:srgbClr val="FF0000"/>
                </a:solidFill>
              </a:rPr>
              <a:t>PART 1:  </a:t>
            </a:r>
          </a:p>
          <a:p>
            <a:r>
              <a:rPr lang="en-US" sz="2600" dirty="0" smtClean="0"/>
              <a:t>Look for images in the classroom Art Text or online, which were created by one of the Expressionist Artists listed (or any others you may find).  Pick one work of </a:t>
            </a:r>
            <a:r>
              <a:rPr lang="en-US" sz="2600" i="1" dirty="0" smtClean="0"/>
              <a:t>figurative</a:t>
            </a:r>
            <a:r>
              <a:rPr lang="en-US" sz="2600" dirty="0" smtClean="0"/>
              <a:t> Expressionist art and create a quick sketch in your sketchbook.  Use gesture drawing strategies.</a:t>
            </a:r>
          </a:p>
          <a:p>
            <a:endParaRPr lang="en-US" sz="2600" dirty="0"/>
          </a:p>
          <a:p>
            <a:r>
              <a:rPr lang="en-US" sz="2600" dirty="0" smtClean="0">
                <a:solidFill>
                  <a:srgbClr val="FF0000"/>
                </a:solidFill>
              </a:rPr>
              <a:t>PART 2:</a:t>
            </a:r>
          </a:p>
          <a:p>
            <a:r>
              <a:rPr lang="en-US" sz="2600" dirty="0" smtClean="0"/>
              <a:t>Find a magazine or newspaper image depicting strong/negative emotions  (fear, anger, sadness, instability, anguish, etc.).  Paste image in your sketchbook.  Recreate the image using gesture drawing strategies.  Layer appropriate </a:t>
            </a:r>
            <a:r>
              <a:rPr lang="en-US" sz="2600" dirty="0" err="1" smtClean="0"/>
              <a:t>colour</a:t>
            </a:r>
            <a:r>
              <a:rPr lang="en-US" sz="2600" dirty="0" smtClean="0"/>
              <a:t> (pencil crayon, pastel) on top of drawing in the style of the Expressionist artists.       </a:t>
            </a:r>
          </a:p>
          <a:p>
            <a:endParaRPr lang="en-US" sz="2800" dirty="0" smtClean="0">
              <a:solidFill>
                <a:srgbClr val="FF0000"/>
              </a:solidFill>
            </a:endParaRPr>
          </a:p>
          <a:p>
            <a:endParaRPr lang="en-US" sz="2800" dirty="0" smtClean="0"/>
          </a:p>
          <a:p>
            <a:endParaRPr lang="en-US" dirty="0"/>
          </a:p>
          <a:p>
            <a:r>
              <a:rPr lang="en-US" dirty="0" smtClean="0"/>
              <a:t>  </a:t>
            </a:r>
          </a:p>
          <a:p>
            <a:endParaRPr lang="en-US" dirty="0"/>
          </a:p>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04048" y="5661248"/>
            <a:ext cx="2880320" cy="830997"/>
          </a:xfrm>
          <a:prstGeom prst="rect">
            <a:avLst/>
          </a:prstGeom>
          <a:noFill/>
        </p:spPr>
        <p:txBody>
          <a:bodyPr wrap="square" rtlCol="0">
            <a:spAutoFit/>
          </a:bodyPr>
          <a:lstStyle/>
          <a:p>
            <a:r>
              <a:rPr lang="en-US" sz="2400" dirty="0" err="1" smtClean="0"/>
              <a:t>Alexej</a:t>
            </a:r>
            <a:r>
              <a:rPr lang="en-US" sz="2400" dirty="0" smtClean="0"/>
              <a:t> </a:t>
            </a:r>
            <a:r>
              <a:rPr lang="en-US" sz="2400" dirty="0" err="1" smtClean="0"/>
              <a:t>Jawlensky</a:t>
            </a:r>
            <a:r>
              <a:rPr lang="en-US" sz="2400" i="1" dirty="0" smtClean="0"/>
              <a:t>, Girl with Peonie</a:t>
            </a:r>
            <a:r>
              <a:rPr lang="en-US" sz="2400" dirty="0" smtClean="0"/>
              <a:t>s, 1909</a:t>
            </a:r>
            <a:endParaRPr lang="en-US" sz="2400" dirty="0"/>
          </a:p>
        </p:txBody>
      </p:sp>
      <p:sp>
        <p:nvSpPr>
          <p:cNvPr id="7" name="TextBox 6"/>
          <p:cNvSpPr txBox="1"/>
          <p:nvPr/>
        </p:nvSpPr>
        <p:spPr>
          <a:xfrm>
            <a:off x="5004048" y="332656"/>
            <a:ext cx="4139952" cy="5032147"/>
          </a:xfrm>
          <a:prstGeom prst="rect">
            <a:avLst/>
          </a:prstGeom>
          <a:noFill/>
        </p:spPr>
        <p:txBody>
          <a:bodyPr wrap="square" rtlCol="0">
            <a:spAutoFit/>
          </a:bodyPr>
          <a:lstStyle/>
          <a:p>
            <a:r>
              <a:rPr lang="en-CA" sz="2400" b="1" dirty="0" smtClean="0"/>
              <a:t>4 </a:t>
            </a:r>
            <a:r>
              <a:rPr lang="en-CA" sz="2400" b="1" dirty="0"/>
              <a:t>attributes or characteristics of the German Expressionistic </a:t>
            </a:r>
            <a:r>
              <a:rPr lang="en-CA" sz="2400" b="1" dirty="0" smtClean="0"/>
              <a:t>school</a:t>
            </a:r>
            <a:r>
              <a:rPr lang="en-CA" sz="2400" dirty="0" smtClean="0"/>
              <a:t>:</a:t>
            </a:r>
            <a:endParaRPr lang="en-CA" sz="2400" dirty="0"/>
          </a:p>
          <a:p>
            <a:pPr marL="342900" indent="-342900">
              <a:buFont typeface="+mj-lt"/>
              <a:buAutoNum type="arabicPeriod"/>
            </a:pPr>
            <a:r>
              <a:rPr lang="en-CA" sz="2400" dirty="0" smtClean="0"/>
              <a:t>the </a:t>
            </a:r>
            <a:r>
              <a:rPr lang="en-CA" sz="2400" dirty="0"/>
              <a:t>use of solid, bright, and often primary </a:t>
            </a:r>
            <a:r>
              <a:rPr lang="en-CA" sz="2400" dirty="0" smtClean="0"/>
              <a:t>colors</a:t>
            </a:r>
          </a:p>
          <a:p>
            <a:pPr marL="342900" indent="-342900">
              <a:buFont typeface="+mj-lt"/>
              <a:buAutoNum type="arabicPeriod"/>
            </a:pPr>
            <a:r>
              <a:rPr lang="en-CA" sz="2400" dirty="0" smtClean="0"/>
              <a:t>the </a:t>
            </a:r>
            <a:r>
              <a:rPr lang="en-CA" sz="2400" dirty="0"/>
              <a:t>feeling </a:t>
            </a:r>
            <a:r>
              <a:rPr lang="en-CA" sz="2400" dirty="0" smtClean="0"/>
              <a:t>of Movement</a:t>
            </a:r>
          </a:p>
          <a:p>
            <a:pPr marL="342900" indent="-342900">
              <a:buFont typeface="+mj-lt"/>
              <a:buAutoNum type="arabicPeriod"/>
            </a:pPr>
            <a:r>
              <a:rPr lang="en-CA" sz="2400" dirty="0" smtClean="0"/>
              <a:t>the </a:t>
            </a:r>
            <a:r>
              <a:rPr lang="en-CA" sz="2400" dirty="0"/>
              <a:t>rendering of non-photographic or realistic yet clearly identifiable </a:t>
            </a:r>
            <a:r>
              <a:rPr lang="en-CA" sz="2400" dirty="0" smtClean="0"/>
              <a:t>subjects</a:t>
            </a:r>
          </a:p>
          <a:p>
            <a:pPr marL="342900" indent="-342900">
              <a:buFont typeface="+mj-lt"/>
              <a:buAutoNum type="arabicPeriod"/>
            </a:pPr>
            <a:r>
              <a:rPr lang="en-CA" sz="2400" dirty="0" smtClean="0"/>
              <a:t>a strong </a:t>
            </a:r>
            <a:r>
              <a:rPr lang="en-CA" sz="2400" dirty="0"/>
              <a:t>emotional </a:t>
            </a:r>
            <a:r>
              <a:rPr lang="en-CA" sz="2400" dirty="0" smtClean="0"/>
              <a:t>content</a:t>
            </a:r>
          </a:p>
          <a:p>
            <a:pPr marL="342900" indent="-342900">
              <a:buFont typeface="+mj-lt"/>
              <a:buAutoNum type="arabicPeriod"/>
            </a:pPr>
            <a:r>
              <a:rPr lang="en-CA" sz="2400" dirty="0" smtClean="0"/>
              <a:t>the </a:t>
            </a:r>
            <a:r>
              <a:rPr lang="en-CA" sz="2400" dirty="0"/>
              <a:t>use of broad and identifiable brush </a:t>
            </a:r>
            <a:r>
              <a:rPr lang="en-CA" sz="2400" dirty="0" smtClean="0"/>
              <a:t>strokes</a:t>
            </a:r>
          </a:p>
          <a:p>
            <a:pPr marL="342900" indent="-342900"/>
            <a:endParaRPr lang="en-CA" sz="1100" dirty="0" smtClean="0"/>
          </a:p>
          <a:p>
            <a:pPr marL="342900" indent="-342900"/>
            <a:r>
              <a:rPr lang="en-CA" sz="1100" dirty="0" smtClean="0"/>
              <a:t>http://education.ucsb.edu/webdata/instruction/hss/Concept_Attainment/GermanExpressionism.pdf</a:t>
            </a:r>
            <a:endParaRPr lang="en-CA" sz="1100" dirty="0"/>
          </a:p>
        </p:txBody>
      </p:sp>
      <p:pic>
        <p:nvPicPr>
          <p:cNvPr id="1028" name="Picture 4" descr="http://reproduction-gallery.com/oil_painting_reproduction_gallery/Alexei-von-Jawlensky-Girl-with-Peonies-1909-large-1342854982.jpg"/>
          <p:cNvPicPr>
            <a:picLocks noChangeAspect="1" noChangeArrowheads="1"/>
          </p:cNvPicPr>
          <p:nvPr/>
        </p:nvPicPr>
        <p:blipFill>
          <a:blip r:embed="rId2" cstate="print"/>
          <a:srcRect/>
          <a:stretch>
            <a:fillRect/>
          </a:stretch>
        </p:blipFill>
        <p:spPr bwMode="auto">
          <a:xfrm>
            <a:off x="251520" y="260648"/>
            <a:ext cx="4613175" cy="619483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0648"/>
            <a:ext cx="4355976" cy="5878532"/>
          </a:xfrm>
          <a:prstGeom prst="rect">
            <a:avLst/>
          </a:prstGeom>
          <a:noFill/>
        </p:spPr>
        <p:txBody>
          <a:bodyPr wrap="square" rtlCol="0">
            <a:spAutoFit/>
          </a:bodyPr>
          <a:lstStyle/>
          <a:p>
            <a:r>
              <a:rPr lang="en-CA" sz="2400" dirty="0" smtClean="0"/>
              <a:t>In </a:t>
            </a:r>
            <a:r>
              <a:rPr lang="en-CA" sz="2400" dirty="0"/>
              <a:t>a </a:t>
            </a:r>
            <a:r>
              <a:rPr lang="en-CA" sz="2400" dirty="0" smtClean="0"/>
              <a:t>broader sense </a:t>
            </a:r>
            <a:r>
              <a:rPr lang="en-CA" sz="2400" dirty="0"/>
              <a:t>Expressionism is one of the main currents of art in the later 19th</a:t>
            </a:r>
          </a:p>
          <a:p>
            <a:r>
              <a:rPr lang="en-CA" sz="2400" dirty="0"/>
              <a:t>and the 20th </a:t>
            </a:r>
            <a:r>
              <a:rPr lang="en-CA" sz="2400" dirty="0" smtClean="0"/>
              <a:t>centuries</a:t>
            </a:r>
            <a:r>
              <a:rPr lang="en-CA" sz="2800" dirty="0" smtClean="0"/>
              <a:t>. </a:t>
            </a:r>
            <a:r>
              <a:rPr lang="en-CA" sz="1000" dirty="0" smtClean="0"/>
              <a:t>http://education.ucsb.edu/webdata/instruction/hss/Concept_Attainment/GermanExpressionism.pdf</a:t>
            </a:r>
          </a:p>
          <a:p>
            <a:endParaRPr lang="en-US" sz="1000" dirty="0"/>
          </a:p>
          <a:p>
            <a:r>
              <a:rPr lang="en-CA" sz="2400" dirty="0" smtClean="0"/>
              <a:t>It developed </a:t>
            </a:r>
            <a:r>
              <a:rPr lang="en-CA" sz="2400" dirty="0"/>
              <a:t>almost simultaneously in different countries from about </a:t>
            </a:r>
            <a:r>
              <a:rPr lang="en-CA" sz="2400" dirty="0" smtClean="0"/>
              <a:t>1905...and lasted until c. 1925...German </a:t>
            </a:r>
            <a:r>
              <a:rPr lang="en-CA" sz="2400" dirty="0"/>
              <a:t>Expressionism in particular </a:t>
            </a:r>
            <a:r>
              <a:rPr lang="en-CA" sz="2400" dirty="0" smtClean="0"/>
              <a:t>tended </a:t>
            </a:r>
            <a:r>
              <a:rPr lang="en-CA" sz="2400" dirty="0"/>
              <a:t>to dwell on the darker, sinister aspects of the human psyche</a:t>
            </a:r>
            <a:r>
              <a:rPr lang="en-CA" sz="2400" dirty="0" smtClean="0"/>
              <a:t>.</a:t>
            </a:r>
          </a:p>
          <a:p>
            <a:r>
              <a:rPr lang="en-CA" sz="1000" dirty="0" smtClean="0"/>
              <a:t>http://www.gordscafe.net/id85.html </a:t>
            </a:r>
            <a:r>
              <a:rPr lang="en-CA" sz="2400" b="1" dirty="0"/>
              <a:t/>
            </a:r>
            <a:br>
              <a:rPr lang="en-CA" sz="2400" b="1" dirty="0"/>
            </a:br>
            <a:endParaRPr lang="en-CA" sz="2400" dirty="0" smtClean="0"/>
          </a:p>
          <a:p>
            <a:endParaRPr lang="en-US" sz="1000" dirty="0"/>
          </a:p>
          <a:p>
            <a:endParaRPr lang="en-CA" sz="1000" dirty="0"/>
          </a:p>
        </p:txBody>
      </p:sp>
      <p:sp>
        <p:nvSpPr>
          <p:cNvPr id="5" name="Rectangle 4"/>
          <p:cNvSpPr/>
          <p:nvPr/>
        </p:nvSpPr>
        <p:spPr>
          <a:xfrm>
            <a:off x="1187624" y="5805264"/>
            <a:ext cx="3040897" cy="830997"/>
          </a:xfrm>
          <a:prstGeom prst="rect">
            <a:avLst/>
          </a:prstGeom>
        </p:spPr>
        <p:txBody>
          <a:bodyPr wrap="none">
            <a:spAutoFit/>
          </a:bodyPr>
          <a:lstStyle/>
          <a:p>
            <a:r>
              <a:rPr lang="en-CA" sz="2400" dirty="0" smtClean="0"/>
              <a:t>Ernst Ludwig Kirchner,</a:t>
            </a:r>
          </a:p>
          <a:p>
            <a:r>
              <a:rPr lang="en-CA" sz="2400" i="1" dirty="0" smtClean="0"/>
              <a:t>Red Streetwalker, </a:t>
            </a:r>
            <a:r>
              <a:rPr lang="en-CA" sz="2400" dirty="0"/>
              <a:t>1914</a:t>
            </a:r>
          </a:p>
        </p:txBody>
      </p:sp>
      <p:pic>
        <p:nvPicPr>
          <p:cNvPr id="2050" name="Picture 2" descr="http://www.museothyssen.org/img/obras_mediana/1973.63.jpg"/>
          <p:cNvPicPr>
            <a:picLocks noChangeAspect="1" noChangeArrowheads="1"/>
          </p:cNvPicPr>
          <p:nvPr/>
        </p:nvPicPr>
        <p:blipFill>
          <a:blip r:embed="rId2" cstate="print"/>
          <a:srcRect/>
          <a:stretch>
            <a:fillRect/>
          </a:stretch>
        </p:blipFill>
        <p:spPr bwMode="auto">
          <a:xfrm>
            <a:off x="4427984" y="260648"/>
            <a:ext cx="4543682" cy="633670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cgfaonlineartmuseum.com/m/munter2.jpg"/>
          <p:cNvPicPr>
            <a:picLocks noChangeAspect="1" noChangeArrowheads="1"/>
          </p:cNvPicPr>
          <p:nvPr/>
        </p:nvPicPr>
        <p:blipFill>
          <a:blip r:embed="rId2" cstate="print"/>
          <a:srcRect/>
          <a:stretch>
            <a:fillRect/>
          </a:stretch>
        </p:blipFill>
        <p:spPr bwMode="auto">
          <a:xfrm>
            <a:off x="323528" y="476672"/>
            <a:ext cx="3895725" cy="5800725"/>
          </a:xfrm>
          <a:prstGeom prst="rect">
            <a:avLst/>
          </a:prstGeom>
          <a:noFill/>
        </p:spPr>
      </p:pic>
      <p:sp>
        <p:nvSpPr>
          <p:cNvPr id="3" name="TextBox 2"/>
          <p:cNvSpPr txBox="1"/>
          <p:nvPr/>
        </p:nvSpPr>
        <p:spPr>
          <a:xfrm>
            <a:off x="4355976" y="404664"/>
            <a:ext cx="4536504" cy="4616648"/>
          </a:xfrm>
          <a:prstGeom prst="rect">
            <a:avLst/>
          </a:prstGeom>
          <a:noFill/>
        </p:spPr>
        <p:txBody>
          <a:bodyPr wrap="square" rtlCol="0">
            <a:spAutoFit/>
          </a:bodyPr>
          <a:lstStyle/>
          <a:p>
            <a:r>
              <a:rPr lang="en-CA" sz="2400" dirty="0" smtClean="0"/>
              <a:t>Expressionism is an artistic style in which the artist attempts to depict not </a:t>
            </a:r>
            <a:r>
              <a:rPr lang="en-CA" sz="2400" b="1" i="1" dirty="0" smtClean="0"/>
              <a:t>objective reality but rather the subjective emotions </a:t>
            </a:r>
            <a:r>
              <a:rPr lang="en-CA" sz="2400" dirty="0" smtClean="0"/>
              <a:t>and responses that objects and events arouse in him. He accomplishes his aim through distortion, exaggeration, primitivism, and fantasy and through the vivid, jarring, violent, or dynamic application of formal elements.</a:t>
            </a:r>
          </a:p>
          <a:p>
            <a:endParaRPr lang="en-CA" sz="1000" dirty="0" smtClean="0"/>
          </a:p>
          <a:p>
            <a:r>
              <a:rPr lang="en-CA" sz="1000" dirty="0" smtClean="0"/>
              <a:t>http://education.ucsb.edu/webdata/instruction/hss/Concept_Attainment/GermanExpressionism.pdf</a:t>
            </a:r>
            <a:endParaRPr lang="en-CA" sz="1000" dirty="0"/>
          </a:p>
        </p:txBody>
      </p:sp>
      <p:sp>
        <p:nvSpPr>
          <p:cNvPr id="4" name="TextBox 3"/>
          <p:cNvSpPr txBox="1"/>
          <p:nvPr/>
        </p:nvSpPr>
        <p:spPr>
          <a:xfrm>
            <a:off x="4355976" y="5157192"/>
            <a:ext cx="3888432" cy="830997"/>
          </a:xfrm>
          <a:prstGeom prst="rect">
            <a:avLst/>
          </a:prstGeom>
          <a:noFill/>
        </p:spPr>
        <p:txBody>
          <a:bodyPr wrap="square" rtlCol="0">
            <a:spAutoFit/>
          </a:bodyPr>
          <a:lstStyle/>
          <a:p>
            <a:r>
              <a:rPr lang="en-CA" sz="2400" dirty="0" smtClean="0"/>
              <a:t>Gabriele </a:t>
            </a:r>
            <a:r>
              <a:rPr lang="en-CA" sz="2400" dirty="0" err="1" smtClean="0"/>
              <a:t>Münter</a:t>
            </a:r>
            <a:r>
              <a:rPr lang="en-CA" sz="2400" dirty="0" smtClean="0"/>
              <a:t>, </a:t>
            </a:r>
            <a:r>
              <a:rPr lang="en-CA" sz="2400" i="1" dirty="0" smtClean="0"/>
              <a:t>Portrait </a:t>
            </a:r>
            <a:r>
              <a:rPr lang="en-CA" sz="2400" i="1" dirty="0"/>
              <a:t>of Marianne von </a:t>
            </a:r>
            <a:r>
              <a:rPr lang="en-CA" sz="2400" i="1" dirty="0" err="1" smtClean="0"/>
              <a:t>Werefkin</a:t>
            </a:r>
            <a:r>
              <a:rPr lang="en-CA" sz="2400" dirty="0" smtClean="0"/>
              <a:t>, </a:t>
            </a:r>
            <a:r>
              <a:rPr lang="en-CA" sz="2400" dirty="0"/>
              <a:t>1909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2.bp.blogspot.com/-zllucuWMIZY/TqiVbU2_amI/AAAAAAAADEc/OnVsgUwYBT0/s1600/CampenVanDongenParisienne-deMontmartrec1910.jpg"/>
          <p:cNvPicPr>
            <a:picLocks noChangeAspect="1" noChangeArrowheads="1"/>
          </p:cNvPicPr>
          <p:nvPr/>
        </p:nvPicPr>
        <p:blipFill>
          <a:blip r:embed="rId2" cstate="print"/>
          <a:srcRect/>
          <a:stretch>
            <a:fillRect/>
          </a:stretch>
        </p:blipFill>
        <p:spPr bwMode="auto">
          <a:xfrm>
            <a:off x="3779912" y="476672"/>
            <a:ext cx="4905375" cy="5800725"/>
          </a:xfrm>
          <a:prstGeom prst="rect">
            <a:avLst/>
          </a:prstGeom>
          <a:noFill/>
        </p:spPr>
      </p:pic>
      <p:sp>
        <p:nvSpPr>
          <p:cNvPr id="3" name="TextBox 2"/>
          <p:cNvSpPr txBox="1"/>
          <p:nvPr/>
        </p:nvSpPr>
        <p:spPr>
          <a:xfrm>
            <a:off x="323528" y="5085184"/>
            <a:ext cx="3312368" cy="1200329"/>
          </a:xfrm>
          <a:prstGeom prst="rect">
            <a:avLst/>
          </a:prstGeom>
          <a:noFill/>
        </p:spPr>
        <p:txBody>
          <a:bodyPr wrap="square" rtlCol="0">
            <a:spAutoFit/>
          </a:bodyPr>
          <a:lstStyle/>
          <a:p>
            <a:r>
              <a:rPr lang="fr-FR" sz="2400" dirty="0" err="1" smtClean="0"/>
              <a:t>Kees</a:t>
            </a:r>
            <a:r>
              <a:rPr lang="fr-FR" sz="2400" dirty="0" smtClean="0"/>
              <a:t> van </a:t>
            </a:r>
            <a:r>
              <a:rPr lang="fr-FR" sz="2400" dirty="0" err="1"/>
              <a:t>Dongen</a:t>
            </a:r>
            <a:r>
              <a:rPr lang="fr-FR" sz="2400" i="1" dirty="0"/>
              <a:t>, La parisienne de Montmartre,</a:t>
            </a:r>
            <a:r>
              <a:rPr lang="fr-FR" sz="2400" dirty="0"/>
              <a:t> </a:t>
            </a:r>
            <a:r>
              <a:rPr lang="fr-FR" sz="2400" dirty="0" smtClean="0"/>
              <a:t>1911</a:t>
            </a:r>
            <a:endParaRPr lang="en-CA"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artchive.com/artchive/n/nolde/crucifixion.jpg"/>
          <p:cNvPicPr>
            <a:picLocks noChangeAspect="1" noChangeArrowheads="1"/>
          </p:cNvPicPr>
          <p:nvPr/>
        </p:nvPicPr>
        <p:blipFill>
          <a:blip r:embed="rId2" cstate="print"/>
          <a:srcRect/>
          <a:stretch>
            <a:fillRect/>
          </a:stretch>
        </p:blipFill>
        <p:spPr bwMode="auto">
          <a:xfrm>
            <a:off x="323528" y="620688"/>
            <a:ext cx="5105400" cy="5800725"/>
          </a:xfrm>
          <a:prstGeom prst="rect">
            <a:avLst/>
          </a:prstGeom>
          <a:noFill/>
        </p:spPr>
      </p:pic>
      <p:sp>
        <p:nvSpPr>
          <p:cNvPr id="3" name="TextBox 2"/>
          <p:cNvSpPr txBox="1"/>
          <p:nvPr/>
        </p:nvSpPr>
        <p:spPr>
          <a:xfrm>
            <a:off x="5508104" y="1268760"/>
            <a:ext cx="3240360" cy="1323439"/>
          </a:xfrm>
          <a:prstGeom prst="rect">
            <a:avLst/>
          </a:prstGeom>
          <a:noFill/>
        </p:spPr>
        <p:txBody>
          <a:bodyPr wrap="square" rtlCol="0">
            <a:spAutoFit/>
          </a:bodyPr>
          <a:lstStyle/>
          <a:p>
            <a:r>
              <a:rPr lang="en-US" sz="4000" dirty="0" smtClean="0"/>
              <a:t>Is this artwork Expressionist?</a:t>
            </a:r>
            <a:endParaRPr lang="en-CA" sz="4000" dirty="0"/>
          </a:p>
        </p:txBody>
      </p:sp>
      <p:sp>
        <p:nvSpPr>
          <p:cNvPr id="4" name="TextBox 3"/>
          <p:cNvSpPr txBox="1"/>
          <p:nvPr/>
        </p:nvSpPr>
        <p:spPr>
          <a:xfrm>
            <a:off x="5652120" y="5661248"/>
            <a:ext cx="2952328" cy="830997"/>
          </a:xfrm>
          <a:prstGeom prst="rect">
            <a:avLst/>
          </a:prstGeom>
          <a:noFill/>
        </p:spPr>
        <p:txBody>
          <a:bodyPr wrap="square" rtlCol="0">
            <a:spAutoFit/>
          </a:bodyPr>
          <a:lstStyle/>
          <a:p>
            <a:r>
              <a:rPr lang="en-US" sz="2400" dirty="0" smtClean="0"/>
              <a:t>Emil </a:t>
            </a:r>
            <a:r>
              <a:rPr lang="en-US" sz="2400" dirty="0" err="1" smtClean="0"/>
              <a:t>Nolde</a:t>
            </a:r>
            <a:r>
              <a:rPr lang="en-US" sz="2400" dirty="0" smtClean="0"/>
              <a:t>, </a:t>
            </a:r>
            <a:r>
              <a:rPr lang="en-US" sz="2400" i="1" dirty="0" smtClean="0"/>
              <a:t>Crucifixion, </a:t>
            </a:r>
            <a:r>
              <a:rPr lang="en-US" sz="2400" dirty="0" smtClean="0"/>
              <a:t>1912</a:t>
            </a:r>
            <a:endParaRPr lang="en-CA" sz="24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leninimports.com/oskar_kokoschka_portrait_d_une_jeune_fille_art_print.jpg"/>
          <p:cNvPicPr>
            <a:picLocks noChangeAspect="1" noChangeArrowheads="1"/>
          </p:cNvPicPr>
          <p:nvPr/>
        </p:nvPicPr>
        <p:blipFill>
          <a:blip r:embed="rId2" cstate="print"/>
          <a:srcRect/>
          <a:stretch>
            <a:fillRect/>
          </a:stretch>
        </p:blipFill>
        <p:spPr bwMode="auto">
          <a:xfrm>
            <a:off x="3563888" y="692696"/>
            <a:ext cx="4952028" cy="5942434"/>
          </a:xfrm>
          <a:prstGeom prst="rect">
            <a:avLst/>
          </a:prstGeom>
          <a:noFill/>
        </p:spPr>
      </p:pic>
      <p:sp>
        <p:nvSpPr>
          <p:cNvPr id="3" name="TextBox 2"/>
          <p:cNvSpPr txBox="1"/>
          <p:nvPr/>
        </p:nvSpPr>
        <p:spPr>
          <a:xfrm>
            <a:off x="683568" y="1556792"/>
            <a:ext cx="3096344" cy="1200329"/>
          </a:xfrm>
          <a:prstGeom prst="rect">
            <a:avLst/>
          </a:prstGeom>
          <a:noFill/>
        </p:spPr>
        <p:txBody>
          <a:bodyPr wrap="square" rtlCol="0">
            <a:spAutoFit/>
          </a:bodyPr>
          <a:lstStyle/>
          <a:p>
            <a:r>
              <a:rPr lang="en-US" sz="2400" dirty="0" smtClean="0"/>
              <a:t>Oskar Kokoschka, </a:t>
            </a:r>
            <a:r>
              <a:rPr lang="en-US" sz="2400" i="1" dirty="0" smtClean="0"/>
              <a:t>Portrait of a Young Girl</a:t>
            </a:r>
            <a:r>
              <a:rPr lang="en-US" sz="2400" dirty="0" smtClean="0"/>
              <a:t>, c. 1913</a:t>
            </a:r>
            <a:endParaRPr lang="en-CA"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i.telegraph.co.uk/multimedia/archive/01184/arts-graphics-2008_1184466a.jpg"/>
          <p:cNvPicPr>
            <a:picLocks noChangeAspect="1" noChangeArrowheads="1"/>
          </p:cNvPicPr>
          <p:nvPr/>
        </p:nvPicPr>
        <p:blipFill>
          <a:blip r:embed="rId2" cstate="print"/>
          <a:srcRect/>
          <a:stretch>
            <a:fillRect/>
          </a:stretch>
        </p:blipFill>
        <p:spPr bwMode="auto">
          <a:xfrm>
            <a:off x="467544" y="332656"/>
            <a:ext cx="3960440" cy="4950550"/>
          </a:xfrm>
          <a:prstGeom prst="rect">
            <a:avLst/>
          </a:prstGeom>
          <a:noFill/>
        </p:spPr>
      </p:pic>
      <p:sp>
        <p:nvSpPr>
          <p:cNvPr id="4" name="TextBox 3"/>
          <p:cNvSpPr txBox="1"/>
          <p:nvPr/>
        </p:nvSpPr>
        <p:spPr>
          <a:xfrm>
            <a:off x="395536" y="5661248"/>
            <a:ext cx="3384376" cy="830997"/>
          </a:xfrm>
          <a:prstGeom prst="rect">
            <a:avLst/>
          </a:prstGeom>
          <a:noFill/>
        </p:spPr>
        <p:txBody>
          <a:bodyPr wrap="square" rtlCol="0">
            <a:spAutoFit/>
          </a:bodyPr>
          <a:lstStyle/>
          <a:p>
            <a:r>
              <a:rPr lang="en-US" sz="2400" dirty="0" err="1" smtClean="0"/>
              <a:t>Auguste</a:t>
            </a:r>
            <a:r>
              <a:rPr lang="en-US" sz="2400" dirty="0" smtClean="0"/>
              <a:t> Renoir</a:t>
            </a:r>
            <a:r>
              <a:rPr lang="en-US" sz="2400" i="1" dirty="0" smtClean="0"/>
              <a:t>, The Balcony Seat</a:t>
            </a:r>
            <a:r>
              <a:rPr lang="en-US" sz="2400" dirty="0" smtClean="0"/>
              <a:t>, 1874 </a:t>
            </a:r>
            <a:endParaRPr lang="en-CA" sz="2400" dirty="0"/>
          </a:p>
        </p:txBody>
      </p:sp>
      <p:pic>
        <p:nvPicPr>
          <p:cNvPr id="20486" name="Picture 6" descr="http://www.sbmuseart.org/library/images/collection/modern/european/youngGirlInPursuit_l.jpg"/>
          <p:cNvPicPr>
            <a:picLocks noChangeAspect="1" noChangeArrowheads="1"/>
          </p:cNvPicPr>
          <p:nvPr/>
        </p:nvPicPr>
        <p:blipFill>
          <a:blip r:embed="rId3" cstate="print"/>
          <a:srcRect l="12400" r="13169"/>
          <a:stretch>
            <a:fillRect/>
          </a:stretch>
        </p:blipFill>
        <p:spPr bwMode="auto">
          <a:xfrm>
            <a:off x="4644008" y="260648"/>
            <a:ext cx="4176464" cy="5330669"/>
          </a:xfrm>
          <a:prstGeom prst="rect">
            <a:avLst/>
          </a:prstGeom>
          <a:noFill/>
        </p:spPr>
      </p:pic>
      <p:sp>
        <p:nvSpPr>
          <p:cNvPr id="6" name="TextBox 5"/>
          <p:cNvSpPr txBox="1"/>
          <p:nvPr/>
        </p:nvSpPr>
        <p:spPr>
          <a:xfrm>
            <a:off x="4499992" y="5733256"/>
            <a:ext cx="3960440" cy="830997"/>
          </a:xfrm>
          <a:prstGeom prst="rect">
            <a:avLst/>
          </a:prstGeom>
          <a:noFill/>
        </p:spPr>
        <p:txBody>
          <a:bodyPr wrap="square" rtlCol="0">
            <a:spAutoFit/>
          </a:bodyPr>
          <a:lstStyle/>
          <a:p>
            <a:r>
              <a:rPr lang="en-CA" sz="2400" dirty="0" smtClean="0"/>
              <a:t>Marc Chagall, </a:t>
            </a:r>
            <a:r>
              <a:rPr lang="en-CA" sz="2400" i="1" dirty="0" smtClean="0"/>
              <a:t>Young </a:t>
            </a:r>
            <a:r>
              <a:rPr lang="en-CA" sz="2400" i="1" dirty="0"/>
              <a:t>Girl in </a:t>
            </a:r>
            <a:r>
              <a:rPr lang="en-CA" sz="2400" i="1" dirty="0" smtClean="0"/>
              <a:t>Pursuit</a:t>
            </a:r>
            <a:r>
              <a:rPr lang="en-CA" sz="2400" dirty="0"/>
              <a:t>, </a:t>
            </a:r>
            <a:r>
              <a:rPr lang="en-CA" sz="2400" dirty="0" smtClean="0"/>
              <a:t>1927</a:t>
            </a:r>
            <a:endParaRPr lang="en-CA"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Henri De Toulouse-lautrec La Goulue Arriving at the Moulin Rouge with Two Woman 1892">
            <a:hlinkClick r:id="rId2" tooltip="Henri De Toulouse-lautrec La Goulue Arriving at the Moulin Rouge with Two Woman 1892"/>
          </p:cNvPr>
          <p:cNvPicPr>
            <a:picLocks noChangeAspect="1" noChangeArrowheads="1"/>
          </p:cNvPicPr>
          <p:nvPr/>
        </p:nvPicPr>
        <p:blipFill>
          <a:blip r:embed="rId3" cstate="print"/>
          <a:srcRect/>
          <a:stretch>
            <a:fillRect/>
          </a:stretch>
        </p:blipFill>
        <p:spPr bwMode="auto">
          <a:xfrm>
            <a:off x="0" y="548681"/>
            <a:ext cx="3652579" cy="5040560"/>
          </a:xfrm>
          <a:prstGeom prst="rect">
            <a:avLst/>
          </a:prstGeom>
          <a:noFill/>
        </p:spPr>
      </p:pic>
      <p:sp>
        <p:nvSpPr>
          <p:cNvPr id="4" name="Rectangle 3"/>
          <p:cNvSpPr/>
          <p:nvPr/>
        </p:nvSpPr>
        <p:spPr>
          <a:xfrm>
            <a:off x="251520" y="5733256"/>
            <a:ext cx="3513141" cy="830997"/>
          </a:xfrm>
          <a:prstGeom prst="rect">
            <a:avLst/>
          </a:prstGeom>
        </p:spPr>
        <p:txBody>
          <a:bodyPr wrap="none">
            <a:spAutoFit/>
          </a:bodyPr>
          <a:lstStyle/>
          <a:p>
            <a:r>
              <a:rPr lang="fr-FR" sz="2400" dirty="0" smtClean="0"/>
              <a:t>Henri Toulouse-Lautrec,</a:t>
            </a:r>
            <a:r>
              <a:rPr lang="fr-FR" sz="2400" dirty="0" smtClean="0"/>
              <a:t> </a:t>
            </a:r>
            <a:r>
              <a:rPr lang="fr-FR" sz="2400" i="1" dirty="0" smtClean="0"/>
              <a:t>La</a:t>
            </a:r>
          </a:p>
          <a:p>
            <a:r>
              <a:rPr lang="fr-FR" sz="2400" i="1" dirty="0" smtClean="0"/>
              <a:t>Goulue, </a:t>
            </a:r>
            <a:r>
              <a:rPr lang="fr-FR" sz="2400" dirty="0"/>
              <a:t>1892</a:t>
            </a:r>
            <a:endParaRPr lang="en-CA" sz="2400" dirty="0"/>
          </a:p>
        </p:txBody>
      </p:sp>
      <p:pic>
        <p:nvPicPr>
          <p:cNvPr id="21510" name="Picture 6" descr="File:'Stormtroops Advancing Under Gas', etching and aquatint by Otto Dix, 1924.jpg">
            <a:hlinkClick r:id="rId4"/>
          </p:cNvPr>
          <p:cNvPicPr>
            <a:picLocks noChangeAspect="1" noChangeArrowheads="1"/>
          </p:cNvPicPr>
          <p:nvPr/>
        </p:nvPicPr>
        <p:blipFill>
          <a:blip r:embed="rId5" cstate="print"/>
          <a:srcRect/>
          <a:stretch>
            <a:fillRect/>
          </a:stretch>
        </p:blipFill>
        <p:spPr bwMode="auto">
          <a:xfrm>
            <a:off x="3656903" y="548680"/>
            <a:ext cx="5487097" cy="3685779"/>
          </a:xfrm>
          <a:prstGeom prst="rect">
            <a:avLst/>
          </a:prstGeom>
          <a:noFill/>
        </p:spPr>
      </p:pic>
      <p:sp>
        <p:nvSpPr>
          <p:cNvPr id="6" name="TextBox 5"/>
          <p:cNvSpPr txBox="1"/>
          <p:nvPr/>
        </p:nvSpPr>
        <p:spPr>
          <a:xfrm>
            <a:off x="4211960" y="4365104"/>
            <a:ext cx="4176464" cy="830997"/>
          </a:xfrm>
          <a:prstGeom prst="rect">
            <a:avLst/>
          </a:prstGeom>
          <a:noFill/>
        </p:spPr>
        <p:txBody>
          <a:bodyPr wrap="square" rtlCol="0">
            <a:spAutoFit/>
          </a:bodyPr>
          <a:lstStyle/>
          <a:p>
            <a:r>
              <a:rPr lang="en-US" sz="2400" dirty="0" smtClean="0"/>
              <a:t>Otto Dix,  </a:t>
            </a:r>
            <a:r>
              <a:rPr lang="en-US" sz="2400" i="1" dirty="0" err="1" smtClean="0"/>
              <a:t>Stormtroops</a:t>
            </a:r>
            <a:r>
              <a:rPr lang="en-US" sz="2400" i="1" dirty="0" smtClean="0"/>
              <a:t> Advancing under gas</a:t>
            </a:r>
            <a:r>
              <a:rPr lang="en-US" sz="2400" dirty="0" smtClean="0"/>
              <a:t>, 1924</a:t>
            </a:r>
            <a:endParaRPr lang="en-CA"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519</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EXPRESSIONISM</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EXPRESSIONISM</dc:title>
  <dc:creator>VERONIKA</dc:creator>
  <cp:lastModifiedBy>VERONIKA</cp:lastModifiedBy>
  <cp:revision>11</cp:revision>
  <dcterms:created xsi:type="dcterms:W3CDTF">2012-10-17T05:09:37Z</dcterms:created>
  <dcterms:modified xsi:type="dcterms:W3CDTF">2012-10-17T06:52:30Z</dcterms:modified>
</cp:coreProperties>
</file>